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1" r:id="rId2"/>
    <p:sldId id="282" r:id="rId3"/>
    <p:sldId id="283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8C"/>
    <a:srgbClr val="00705E"/>
    <a:srgbClr val="00735D"/>
    <a:srgbClr val="B8EECF"/>
    <a:srgbClr val="BBEFD1"/>
    <a:srgbClr val="DAF6E6"/>
    <a:srgbClr val="CCFFCC"/>
    <a:srgbClr val="DAF6F5"/>
    <a:srgbClr val="D2F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7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F2671-6B20-4795-ACD3-E0A04F7CAFB8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FA40-5F17-46D5-A3B6-CC46635BA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60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1FA40-5F17-46D5-A3B6-CC46635BA8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49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1FA40-5F17-46D5-A3B6-CC46635BA8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34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AEBA14-A43D-4D88-8029-E3945D76A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458944-15AA-4B92-8973-611AA9570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E96BD-56A4-4638-8CD6-5FDFC3C34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349D-6E71-4098-8735-3E7A7F29E2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9585E-B646-4AB7-8EA1-133A152A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1F11BE-E14D-4442-AB88-EF26F30B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76C-0BF7-48D7-8E7F-CCE4905CD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26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FB23B-6CC8-4E03-8A61-F88A35D2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D3F1B2-9EFE-404C-A8F5-46BD0B418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A904CE-75CC-40EE-A3ED-1EE38FEFA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349D-6E71-4098-8735-3E7A7F29E2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BE0A82-1465-49A9-BE97-FE0D65D4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A01ADB-AA02-4BA1-BAC1-77BDD1B6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76C-0BF7-48D7-8E7F-CCE4905CD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8E80F4-549B-451B-9F41-B3184D826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63C3B-F40B-4FCC-914F-6395A1BBE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EF9EAE-B6A3-402A-8235-2CED3325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349D-6E71-4098-8735-3E7A7F29E2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7A58A4-8369-4E1F-984E-89B3BCD86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3786E5-5198-45B9-8888-6BFE22B1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76C-0BF7-48D7-8E7F-CCE4905CD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5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236C9-0F9A-4636-95BB-592263793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D43D1D-E3A9-413F-812A-1A70D5A99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837667-FE11-4056-8DB3-D6095B490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349D-6E71-4098-8735-3E7A7F29E2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CD0BB-9A89-455D-9A6A-DFE1BCC1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C85D89-7AAB-4C2F-B7D2-6911E4E8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76C-0BF7-48D7-8E7F-CCE4905CD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1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47B9D3-064D-4978-9DC0-0DC6865FB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9581C6-5096-4C79-A66B-B8288C8FA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3B655-FC00-4241-96C1-F6B2CACFE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349D-6E71-4098-8735-3E7A7F29E2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C95E26-8112-477B-B2DA-76636A29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B5FF0-5A4B-4496-837C-73AFB2C32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76C-0BF7-48D7-8E7F-CCE4905CD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5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934BB-3D4D-4A9E-B016-D1794CC0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6F48BE-CA4B-4285-9587-36E23B21A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92940C-87B7-464E-AB1A-45F144AF6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0F7DE5-06BD-4DC6-BCE7-49CBFF84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349D-6E71-4098-8735-3E7A7F29E2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914F9B-4E9A-439C-A5D0-36D9F4FB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23357F-B193-4AD6-9326-AAE28B31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76C-0BF7-48D7-8E7F-CCE4905CD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109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1F52C6-1368-47CC-8062-66C78C718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6F61C4-8663-45A4-81AB-1981521DD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547D68-CA3F-49A9-B449-5640229EB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CA1413-A61B-4A95-AC79-58A42268D1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66FC03-5A1A-4878-BC07-55654F8F1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1326B4-6DCD-4D5E-ACC5-CE198890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349D-6E71-4098-8735-3E7A7F29E2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3AE53B5-BA14-43D2-9BE0-9F925F171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7CABBD-BEE1-421F-A34C-79AFEF15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76C-0BF7-48D7-8E7F-CCE4905CD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4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7D4EA-383E-4207-A399-7298DAE3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83EC5C4-7E5C-474A-9F81-7F0A00C9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349D-6E71-4098-8735-3E7A7F29E2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104E79-104E-4446-A0EB-1070262A8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43817B-28BF-40D2-8DAC-2F964483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76C-0BF7-48D7-8E7F-CCE4905CD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6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A726CF-CD99-4906-9A78-EC3DBD43C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349D-6E71-4098-8735-3E7A7F29E2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A5E67E-0791-4E83-B6EA-C3337AB18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845667-F247-49DD-8BD9-D401B60C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76C-0BF7-48D7-8E7F-CCE4905CD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8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D3109-0EF9-4CCC-8D12-A255DAA17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872D41-CCAB-4A27-88F3-D3EA4B03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B1904F-BAB6-4F10-98B9-61F29A1BB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00B6D0-961E-4590-B810-8D5D7ADE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349D-6E71-4098-8735-3E7A7F29E2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B12473-D87B-4C29-8D03-64E880CD4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C43586-D040-4CED-A3F2-562DAAB0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76C-0BF7-48D7-8E7F-CCE4905CD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F6A9F-AF03-4D88-B284-50AAEBF0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97A14F-F47E-459D-B981-0441F36A36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2448B2-A3FC-464B-B41B-A2D596847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B46358-9912-45D2-A2E9-F1D5428F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E349D-6E71-4098-8735-3E7A7F29E2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757593-E3B8-4A57-A5F8-375EB228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048AC8-8FA7-43D3-9592-C9998B6D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C76C-0BF7-48D7-8E7F-CCE4905CD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3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A8DB9-E5D4-4EDA-BB86-122BEF54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497C8D-DCBD-4E83-BB9C-CB57519D3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529455-1D6D-419D-A478-7A13A5082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E349D-6E71-4098-8735-3E7A7F29E2A2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69422-AAEF-4461-9BCD-60EAD2A27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FD878-D442-448F-ABA8-F8B94A29F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76C-0BF7-48D7-8E7F-CCE4905CD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81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bg1"/>
            </a:gs>
            <a:gs pos="100000">
              <a:srgbClr val="DAF6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EC9827-BC10-4C8B-90D5-81E6F6BE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848" y="5735637"/>
            <a:ext cx="1545207" cy="112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3337A9-E63D-42FC-94D2-E55653475FAD}"/>
              </a:ext>
            </a:extLst>
          </p:cNvPr>
          <p:cNvSpPr txBox="1"/>
          <p:nvPr/>
        </p:nvSpPr>
        <p:spPr>
          <a:xfrm>
            <a:off x="2264228" y="523757"/>
            <a:ext cx="7663543" cy="39010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ru-RU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200" b="1" spc="-1">
                <a:solidFill>
                  <a:srgbClr val="007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5200" dirty="0" err="1"/>
              <a:t>ГенТерра</a:t>
            </a:r>
            <a:r>
              <a:rPr lang="ru-RU" dirty="0"/>
              <a:t> </a:t>
            </a:r>
          </a:p>
          <a:p>
            <a:r>
              <a:rPr lang="ru-RU" dirty="0" err="1"/>
              <a:t>Олигонуклеотиды</a:t>
            </a:r>
            <a:r>
              <a:rPr lang="ru-RU" dirty="0"/>
              <a:t> </a:t>
            </a:r>
            <a:r>
              <a:rPr lang="en-US" dirty="0" err="1"/>
              <a:t>GentaOligoPure</a:t>
            </a:r>
            <a:endParaRPr lang="ru-RU" dirty="0"/>
          </a:p>
          <a:p>
            <a:endParaRPr lang="ru-RU" dirty="0"/>
          </a:p>
          <a:p>
            <a:r>
              <a:rPr lang="ru-RU" sz="2400" dirty="0"/>
              <a:t>31.03.2023</a:t>
            </a:r>
          </a:p>
        </p:txBody>
      </p:sp>
    </p:spTree>
    <p:extLst>
      <p:ext uri="{BB962C8B-B14F-4D97-AF65-F5344CB8AC3E}">
        <p14:creationId xmlns:p14="http://schemas.microsoft.com/office/powerpoint/2010/main" val="1435308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bg1"/>
            </a:gs>
            <a:gs pos="100000">
              <a:srgbClr val="DAF6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EC9827-BC10-4C8B-90D5-81E6F6BE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848" y="5735637"/>
            <a:ext cx="1545207" cy="1122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503AC7-F4A2-4279-BB2C-FCB80EC0D27E}"/>
              </a:ext>
            </a:extLst>
          </p:cNvPr>
          <p:cNvSpPr txBox="1"/>
          <p:nvPr/>
        </p:nvSpPr>
        <p:spPr>
          <a:xfrm>
            <a:off x="1061939" y="0"/>
            <a:ext cx="10068121" cy="752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5200" b="1" spc="-1">
                <a:solidFill>
                  <a:srgbClr val="007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3200" dirty="0" err="1"/>
              <a:t>Олигонуклеотиды</a:t>
            </a:r>
            <a:r>
              <a:rPr lang="ru-RU" sz="3200" dirty="0"/>
              <a:t> </a:t>
            </a:r>
            <a:r>
              <a:rPr lang="en-US" sz="3200" dirty="0" err="1"/>
              <a:t>GentaOligoPure</a:t>
            </a:r>
            <a:endParaRPr lang="ru-RU" sz="3200" dirty="0"/>
          </a:p>
        </p:txBody>
      </p:sp>
      <p:sp>
        <p:nvSpPr>
          <p:cNvPr id="6" name="AutoShape 2" descr="Классы чистоты по требованиям GMP">
            <a:extLst>
              <a:ext uri="{FF2B5EF4-FFF2-40B4-BE49-F238E27FC236}">
                <a16:creationId xmlns:a16="http://schemas.microsoft.com/office/drawing/2014/main" id="{4C852151-A1DA-4555-A317-ACD36484B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FA820-E72A-4AD8-A9C0-C7BD8B05EB22}"/>
              </a:ext>
            </a:extLst>
          </p:cNvPr>
          <p:cNvSpPr txBox="1"/>
          <p:nvPr/>
        </p:nvSpPr>
        <p:spPr>
          <a:xfrm>
            <a:off x="660346" y="1214952"/>
            <a:ext cx="11176107" cy="4353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/>
              <a:t>	В связи с ростом требований к качеству </a:t>
            </a:r>
            <a:r>
              <a:rPr lang="ru-RU" sz="2000" dirty="0" err="1"/>
              <a:t>олигонуклеотидов</a:t>
            </a:r>
            <a:r>
              <a:rPr lang="ru-RU" sz="2000" dirty="0"/>
              <a:t>, а также с распространением геномного секвенирования и с целью снижения издержек в работе у наших заказчиков компанией </a:t>
            </a:r>
            <a:r>
              <a:rPr lang="ru-RU" sz="2000" dirty="0" err="1"/>
              <a:t>ГенТерра</a:t>
            </a:r>
            <a:r>
              <a:rPr lang="ru-RU" sz="2000" dirty="0"/>
              <a:t> были разработаны и внедрены специальные методы синтеза, очистки и анализа </a:t>
            </a:r>
            <a:r>
              <a:rPr lang="ru-RU" sz="2000" b="1" dirty="0" err="1"/>
              <a:t>олигонуклеотидов</a:t>
            </a:r>
            <a:r>
              <a:rPr lang="ru-RU" sz="2000" dirty="0"/>
              <a:t>. Данной технологии присвоено название </a:t>
            </a:r>
            <a:r>
              <a:rPr lang="en-US" sz="2000" b="1" dirty="0" err="1"/>
              <a:t>GentaOligoPure</a:t>
            </a:r>
            <a:r>
              <a:rPr lang="ru-RU" sz="2000" b="1" dirty="0"/>
              <a:t>.</a:t>
            </a:r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2000" dirty="0"/>
              <a:t>Данная категория </a:t>
            </a:r>
            <a:r>
              <a:rPr lang="ru-RU" sz="2000" dirty="0" err="1"/>
              <a:t>олигонуклеотидов</a:t>
            </a:r>
            <a:r>
              <a:rPr lang="ru-RU" sz="2000" dirty="0"/>
              <a:t> отлично подойдёт для применения в: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1" dirty="0"/>
              <a:t>процессах секвенирования нового поколения,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i="1" dirty="0"/>
              <a:t>методах молекулярной биологии, высоко-чувствительных к чистоте и кросс-контаминации</a:t>
            </a:r>
          </a:p>
        </p:txBody>
      </p:sp>
    </p:spTree>
    <p:extLst>
      <p:ext uri="{BB962C8B-B14F-4D97-AF65-F5344CB8AC3E}">
        <p14:creationId xmlns:p14="http://schemas.microsoft.com/office/powerpoint/2010/main" val="3691000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bg1"/>
            </a:gs>
            <a:gs pos="100000">
              <a:srgbClr val="DAF6E6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EC9827-BC10-4C8B-90D5-81E6F6BE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848" y="5735637"/>
            <a:ext cx="1545207" cy="1122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A2CECE-5FF6-46FF-A76A-3A3ED50C4C62}"/>
              </a:ext>
            </a:extLst>
          </p:cNvPr>
          <p:cNvSpPr txBox="1"/>
          <p:nvPr/>
        </p:nvSpPr>
        <p:spPr>
          <a:xfrm>
            <a:off x="1080804" y="0"/>
            <a:ext cx="10030391" cy="821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algn="ctr">
              <a:lnSpc>
                <a:spcPct val="150000"/>
              </a:lnSpc>
              <a:spcBef>
                <a:spcPct val="0"/>
              </a:spcBef>
              <a:buNone/>
              <a:defRPr sz="3200" b="1" spc="-1">
                <a:solidFill>
                  <a:srgbClr val="0070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Особенности продукции</a:t>
            </a:r>
            <a:endParaRPr lang="ru-RU" sz="3200" dirty="0"/>
          </a:p>
        </p:txBody>
      </p:sp>
      <p:sp>
        <p:nvSpPr>
          <p:cNvPr id="8" name="AutoShape 2" descr="Чистые помещения">
            <a:extLst>
              <a:ext uri="{FF2B5EF4-FFF2-40B4-BE49-F238E27FC236}">
                <a16:creationId xmlns:a16="http://schemas.microsoft.com/office/drawing/2014/main" id="{44591EB5-CEF1-40CA-A0C4-88DA4CE412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05E288C-A085-469C-82BF-E2A98B9E3B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806776"/>
              </p:ext>
            </p:extLst>
          </p:nvPr>
        </p:nvGraphicFramePr>
        <p:xfrm>
          <a:off x="486805" y="1076782"/>
          <a:ext cx="10929646" cy="4399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1532">
                  <a:extLst>
                    <a:ext uri="{9D8B030D-6E8A-4147-A177-3AD203B41FA5}">
                      <a16:colId xmlns:a16="http://schemas.microsoft.com/office/drawing/2014/main" val="1068403861"/>
                    </a:ext>
                  </a:extLst>
                </a:gridCol>
                <a:gridCol w="3614057">
                  <a:extLst>
                    <a:ext uri="{9D8B030D-6E8A-4147-A177-3AD203B41FA5}">
                      <a16:colId xmlns:a16="http://schemas.microsoft.com/office/drawing/2014/main" val="685392948"/>
                    </a:ext>
                  </a:extLst>
                </a:gridCol>
                <a:gridCol w="3614057">
                  <a:extLst>
                    <a:ext uri="{9D8B030D-6E8A-4147-A177-3AD203B41FA5}">
                      <a16:colId xmlns:a16="http://schemas.microsoft.com/office/drawing/2014/main" val="3659057477"/>
                    </a:ext>
                  </a:extLst>
                </a:gridCol>
              </a:tblGrid>
              <a:tr h="429108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rgbClr val="00705E"/>
                          </a:solidFill>
                        </a:rPr>
                        <a:t>Параметр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solidFill>
                            <a:srgbClr val="00705E"/>
                          </a:solidFill>
                        </a:rPr>
                        <a:t>Олигонуклеотиды</a:t>
                      </a:r>
                      <a:r>
                        <a:rPr lang="ru-RU" sz="2000" dirty="0">
                          <a:solidFill>
                            <a:srgbClr val="00705E"/>
                          </a:solidFill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995991"/>
                  </a:ext>
                </a:extLst>
              </a:tr>
              <a:tr h="422007">
                <a:tc vMerge="1"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Параметр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705E"/>
                          </a:solidFill>
                        </a:rPr>
                        <a:t>для классической диагностики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705E"/>
                          </a:solidFill>
                        </a:rPr>
                        <a:t>GentaOligoPure</a:t>
                      </a:r>
                      <a:endParaRPr lang="ru-RU" sz="2000" b="1" dirty="0">
                        <a:solidFill>
                          <a:srgbClr val="00705E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105532"/>
                  </a:ext>
                </a:extLst>
              </a:tr>
              <a:tr h="709704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AB8C"/>
                          </a:solidFill>
                        </a:rPr>
                        <a:t>Носитель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стандартное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CPG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специальное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CPG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785833"/>
                  </a:ext>
                </a:extLst>
              </a:tr>
              <a:tr h="709704"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AB8C"/>
                          </a:solidFill>
                        </a:rPr>
                        <a:t>Амидиты</a:t>
                      </a:r>
                      <a:endParaRPr lang="ru-RU" sz="2000" b="1" dirty="0">
                        <a:solidFill>
                          <a:srgbClr val="00AB8C"/>
                        </a:solidFill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со стандартной защитой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 лабильной защитой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008884"/>
                  </a:ext>
                </a:extLst>
              </a:tr>
              <a:tr h="709704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AB8C"/>
                          </a:solidFill>
                        </a:rPr>
                        <a:t>Протоколы синтеза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стандартные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расширенное время и увеличенные подачи реактивов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112197"/>
                  </a:ext>
                </a:extLst>
              </a:tr>
              <a:tr h="709704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AB8C"/>
                          </a:solidFill>
                        </a:rPr>
                        <a:t>Очистка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ВЭЖХ</a:t>
                      </a:r>
                    </a:p>
                    <a:p>
                      <a:pPr algn="ctr"/>
                      <a:r>
                        <a:rPr lang="ru-RU" i="1" dirty="0">
                          <a:solidFill>
                            <a:schemeClr val="tx1"/>
                          </a:solidFill>
                        </a:rPr>
                        <a:t>(0,1 – 0,5 % кросс-контаминации)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Одноразовые картриджи </a:t>
                      </a:r>
                      <a:br>
                        <a:rPr lang="ru-RU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i="1" dirty="0">
                          <a:solidFill>
                            <a:schemeClr val="tx1"/>
                          </a:solidFill>
                        </a:rPr>
                        <a:t>(отсутствие контаминации)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2679239"/>
                  </a:ext>
                </a:extLst>
              </a:tr>
              <a:tr h="709704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AB8C"/>
                          </a:solidFill>
                        </a:rPr>
                        <a:t>Требования к чистоте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≥ 85 %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≥ 95 %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B8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857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268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</TotalTime>
  <Words>133</Words>
  <Application>Microsoft Office PowerPoint</Application>
  <PresentationFormat>Широкоэкранный</PresentationFormat>
  <Paragraphs>34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Камнева Мария</dc:creator>
  <cp:lastModifiedBy>Камнева Мария</cp:lastModifiedBy>
  <cp:revision>38</cp:revision>
  <dcterms:created xsi:type="dcterms:W3CDTF">2022-01-13T08:07:32Z</dcterms:created>
  <dcterms:modified xsi:type="dcterms:W3CDTF">2023-04-03T08:21:54Z</dcterms:modified>
</cp:coreProperties>
</file>